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0%B2%D0%B5%D1%82_%D0%A4%D0%B5%D0%B4%D0%B5%D1%80%D0%B0%D1%86%D0%B8%D0%B8" TargetMode="External"/><Relationship Id="rId3" Type="http://schemas.openxmlformats.org/officeDocument/2006/relationships/hyperlink" Target="https://ru.wikipedia.org/wiki/%D0%9F%D0%B0%D1%80%D0%BB%D0%B0%D0%BC%D0%B5%D0%BD%D1%82%D1%8B_%D1%81%D1%83%D0%B1%D1%8A%D0%B5%D0%BA%D1%82%D0%BE%D0%B2_%D0%A0%D0%BE%D1%81%D1%81%D0%B8%D0%B9%D1%81%D0%BA%D0%BE%D0%B9_%D0%A4%D0%B5%D0%B4%D0%B5%D1%80%D0%B0%D1%86%D0%B8%D0%B8" TargetMode="External"/><Relationship Id="rId7" Type="http://schemas.openxmlformats.org/officeDocument/2006/relationships/hyperlink" Target="https://ru.wikipedia.org/wiki/%D0%A4%D0%B5%D0%B4%D0%B5%D1%80%D0%B0%D0%BB%D1%8C%D0%BD%D0%BE%D0%B5_%D1%81%D0%BE%D0%B1%D1%80%D0%B0%D0%BD%D0%B8%D0%B5_%D0%A0%D0%BE%D1%81%D1%81%D0%B8%D0%B9%D1%81%D0%BA%D0%BE%D0%B9_%D0%A4%D0%B5%D0%B4%D0%B5%D1%80%D0%B0%D1%86%D0%B8%D0%B8" TargetMode="External"/><Relationship Id="rId2" Type="http://schemas.openxmlformats.org/officeDocument/2006/relationships/hyperlink" Target="https://ru.wikipedia.org/wiki/%D0%94%D0%B5%D0%B9%D1%81%D1%82%D0%B2%D1%83%D1%8E%D1%89%D0%B8%D0%B5_%D0%B3%D0%BB%D0%B0%D0%B2%D1%8B_%D1%81%D1%83%D0%B1%D1%8A%D0%B5%D0%BA%D1%82%D0%BE%D0%B2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A%D0%B0%D1%82%D0%B5%D0%B3%D0%BE%D1%80%D0%B8%D1%8F:%D0%A3%D1%81%D1%82%D0%B0%D0%B2%D1%8B_%D1%81%D1%83%D0%B1%D1%8A%D0%B5%D0%BA%D1%82%D0%BE%D0%B2_%D0%A0%D0%BE%D1%81%D1%81%D0%B8%D0%B9%D1%81%D0%BA%D0%BE%D0%B9_%D0%A4%D0%B5%D0%B4%D0%B5%D1%80%D0%B0%D1%86%D0%B8%D0%B8" TargetMode="External"/><Relationship Id="rId5" Type="http://schemas.openxmlformats.org/officeDocument/2006/relationships/hyperlink" Target="https://ru.wikipedia.org/wiki/%D0%9A%D0%B0%D1%82%D0%B5%D0%B3%D0%BE%D1%80%D0%B8%D1%8F:%D0%9A%D0%BE%D0%BD%D1%81%D1%82%D0%B8%D1%82%D1%83%D1%86%D0%B8%D0%B8_%D1%81%D1%83%D0%B1%D1%8A%D0%B5%D0%BA%D1%82%D0%BE%D0%B2_%D0%A0%D0%BE%D1%81%D1%81%D0%B8%D0%B9%D1%81%D0%BA%D0%BE%D0%B9_%D0%A4%D0%B5%D0%B4%D0%B5%D1%80%D0%B0%D1%86%D0%B8%D0%B8" TargetMode="External"/><Relationship Id="rId4" Type="http://schemas.openxmlformats.org/officeDocument/2006/relationships/hyperlink" Target="https://ru.wikipedia.org/wiki/%D0%9A%D0%BE%D0%BD%D1%81%D1%82%D0%B8%D1%82%D1%83%D1%86%D0%B8%D0%BE%D0%BD%D0%BD%D1%8B%D0%B9_(%D1%83%D1%81%D1%82%D0%B0%D0%B2%D0%BD%D1%8B%D0%B9)_%D1%81%D1%83%D0%B4_%D1%81%D1%83%D0%B1%D1%8A%D0%B5%D0%BA%D1%82%D0%B0_%D0%A0%D0%A4" TargetMode="Externa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1%D0%B5%D0%BB%D0%B5%D0%BD%D0%B8%D0%B5" TargetMode="External"/><Relationship Id="rId2" Type="http://schemas.openxmlformats.org/officeDocument/2006/relationships/hyperlink" Target="http://ru.wikipedia.org/wiki/%D0%93%D1%80%D0%B0%D0%B6%D0%B4%D0%B0%D0%BD%D0%B8%D0%BD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4896" cy="352839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Конференция </a:t>
            </a:r>
            <a:br>
              <a:rPr lang="ru-RU" sz="40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Конституция Российской Федерации как правовая основа развития общества и государства"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sz="40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365104"/>
            <a:ext cx="5712179" cy="1524000"/>
          </a:xfrm>
        </p:spPr>
        <p:txBody>
          <a:bodyPr/>
          <a:lstStyle/>
          <a:p>
            <a:r>
              <a:rPr lang="ru-RU" sz="28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"Мы можем стать свободными только тогда, когда станем рабами закона</a:t>
            </a:r>
            <a:r>
              <a:rPr lang="ru-RU" sz="2800" b="1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ru-RU" sz="28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(Цицерон)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7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 – есть демократическое, федеративное правовое государство с республиканской формой правления.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528392" cy="264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9644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260648"/>
            <a:ext cx="4206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 человека. 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Федеративное устройство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82907" cy="4525963"/>
          </a:xfrm>
        </p:spPr>
        <p:txBody>
          <a:bodyPr/>
          <a:lstStyle/>
          <a:p>
            <a:r>
              <a:rPr lang="ru-RU" sz="1800" dirty="0" smtClean="0"/>
              <a:t>Согласно </a:t>
            </a:r>
            <a:r>
              <a:rPr lang="ru-RU" sz="1800" dirty="0"/>
              <a:t>Конституции, Российская Федерация состоит из </a:t>
            </a:r>
            <a:r>
              <a:rPr lang="ru-RU" sz="1800" dirty="0" smtClean="0"/>
              <a:t>85 </a:t>
            </a:r>
            <a:r>
              <a:rPr lang="ru-RU" sz="1800" dirty="0"/>
              <a:t>субъектов </a:t>
            </a:r>
            <a:endParaRPr lang="ru-RU" sz="1800" dirty="0" smtClean="0"/>
          </a:p>
          <a:p>
            <a:r>
              <a:rPr lang="ru-RU" sz="1800" dirty="0" smtClean="0"/>
              <a:t>Каждый </a:t>
            </a:r>
            <a:r>
              <a:rPr lang="ru-RU" sz="1800" dirty="0"/>
              <a:t>субъект федерации, помимо федеральных органов, имеет свою исполнительную (как правило, </a:t>
            </a:r>
            <a:r>
              <a:rPr lang="ru-RU" sz="1800" dirty="0">
                <a:hlinkClick r:id="rId2" action="ppaction://hlinkfile" tooltip="Действующие главы субъектов Российской Федерации"/>
              </a:rPr>
              <a:t>губернатора или главу</a:t>
            </a:r>
            <a:r>
              <a:rPr lang="ru-RU" sz="1800" dirty="0"/>
              <a:t>), законодательную (</a:t>
            </a:r>
            <a:r>
              <a:rPr lang="ru-RU" sz="1800" dirty="0">
                <a:hlinkClick r:id="rId3" action="ppaction://hlinkfile" tooltip="Парламенты субъектов Российской Федерации"/>
              </a:rPr>
              <a:t>региональные парламенты</a:t>
            </a:r>
            <a:r>
              <a:rPr lang="ru-RU" sz="1800" dirty="0"/>
              <a:t>) и судебную (</a:t>
            </a:r>
            <a:r>
              <a:rPr lang="ru-RU" sz="1800" dirty="0">
                <a:hlinkClick r:id="rId4" action="ppaction://hlinkfile" tooltip="Конституционный (уставный) суд субъекта РФ"/>
              </a:rPr>
              <a:t>конституционный (уставный) суд субъекта</a:t>
            </a:r>
            <a:r>
              <a:rPr lang="ru-RU" sz="1800" dirty="0"/>
              <a:t>) ветви власти. </a:t>
            </a:r>
            <a:endParaRPr lang="ru-RU" sz="1800" dirty="0" smtClean="0"/>
          </a:p>
          <a:p>
            <a:r>
              <a:rPr lang="ru-RU" sz="1800" dirty="0" smtClean="0"/>
              <a:t>Субъекты </a:t>
            </a:r>
            <a:r>
              <a:rPr lang="ru-RU" sz="1800" dirty="0"/>
              <a:t>имеют свою собственную </a:t>
            </a:r>
            <a:r>
              <a:rPr lang="ru-RU" sz="1800" dirty="0">
                <a:hlinkClick r:id="rId5" action="ppaction://hlinkfile" tooltip="Категория:Конституции субъектов Российской Федерации"/>
              </a:rPr>
              <a:t>конституцию</a:t>
            </a:r>
            <a:r>
              <a:rPr lang="ru-RU" sz="1800" dirty="0"/>
              <a:t> либо </a:t>
            </a:r>
            <a:r>
              <a:rPr lang="ru-RU" sz="1800" dirty="0">
                <a:hlinkClick r:id="rId6" action="ppaction://hlinkfile" tooltip="Категория:Уставы субъектов Российской Федерации"/>
              </a:rPr>
              <a:t>устав</a:t>
            </a:r>
            <a:r>
              <a:rPr lang="ru-RU" sz="1800" dirty="0"/>
              <a:t>, а также собственное законодательство, принимаемое региональными парламентами. </a:t>
            </a:r>
            <a:endParaRPr lang="ru-RU" sz="1800" dirty="0" smtClean="0"/>
          </a:p>
          <a:p>
            <a:r>
              <a:rPr lang="ru-RU" sz="1800" dirty="0" smtClean="0"/>
              <a:t>Субъекты </a:t>
            </a:r>
            <a:r>
              <a:rPr lang="ru-RU" sz="1800" dirty="0"/>
              <a:t>федерации имеют по два представителя в верхней палате </a:t>
            </a:r>
            <a:r>
              <a:rPr lang="ru-RU" sz="1800" dirty="0">
                <a:hlinkClick r:id="rId7" action="ppaction://hlinkfile" tooltip="Федеральное собрание Российской Федерации"/>
              </a:rPr>
              <a:t>российского парламента</a:t>
            </a:r>
            <a:r>
              <a:rPr lang="ru-RU" sz="1800" dirty="0"/>
              <a:t> — </a:t>
            </a:r>
            <a:r>
              <a:rPr lang="ru-RU" sz="1800" dirty="0">
                <a:hlinkClick r:id="rId8" action="ppaction://hlinkfile" tooltip="Совет Федерации"/>
              </a:rPr>
              <a:t>Совете Федерации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Субъекты </a:t>
            </a:r>
            <a:r>
              <a:rPr lang="ru-RU" sz="1800" dirty="0"/>
              <a:t>Российской Федерации не имеют права выхода из её состава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2" y="4149080"/>
            <a:ext cx="2850259" cy="183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203848" y="332656"/>
            <a:ext cx="2880320" cy="10801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власти РФ 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26121" y="1646907"/>
            <a:ext cx="3456384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Президент РФ 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538" y="2636912"/>
            <a:ext cx="2305879" cy="57606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Законодательная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96" y="2648480"/>
            <a:ext cx="25606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6192180" y="2673143"/>
            <a:ext cx="2160240" cy="56793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Судебная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3573016"/>
            <a:ext cx="2520280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Парламент = 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Федеральное Собрание РФ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75856" y="3602769"/>
            <a:ext cx="2520280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Правительство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92180" y="3573016"/>
            <a:ext cx="2520280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Верховный суд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17232"/>
            <a:ext cx="2664295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Гос. Дума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941168"/>
            <a:ext cx="266429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Совет Федерации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6181" y="5157192"/>
            <a:ext cx="237626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Председатель Правительства РФ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dirty="0" smtClean="0"/>
              <a:t>Министерства РФ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5696" y="1412776"/>
            <a:ext cx="136815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3588" y="1481879"/>
            <a:ext cx="420" cy="108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4168" y="1481879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Местное самоуправление 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организации и деятельности 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 tooltip="Гражданин"/>
              </a:rPr>
              <a:t>граждан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обеспечивающая самостоятельное решение 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 tooltip="Население"/>
              </a:rPr>
              <a:t>населением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вопросов местного значения, управление муниципальной собственностью, исходя из интересов всех жителей данной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9764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48681"/>
            <a:ext cx="6404248" cy="72008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конференции: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4482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Сформировать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представление учащихся о 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онституции РФ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основных ее положениях, 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роль в жизни общества; развивать умения анализировать, делать выводы; участвовать в дискуссии, работать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документом.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вопросы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(12.12.1993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положения.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Конституция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РФ и гражданское общество: реальность или утопия?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Права человека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Обязанности граждан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человека и  борьба с терроризмом: что важнее?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0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742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такое конституция?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132856"/>
            <a:ext cx="5904656" cy="2942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основной  </a:t>
            </a:r>
            <a:r>
              <a:rPr lang="ru-RU" sz="1800" dirty="0"/>
              <a:t>закон  государства,  определяющий,  как  устроено  общество,  как  образуются  органы  власти (центральные  и  местные), избирательная  система,  каковы  основные  права  и  обязанности  граждан,  герб,  гимн,  флаг  и  столица  государства.</a:t>
            </a:r>
          </a:p>
          <a:p>
            <a:pPr marL="0" indent="0">
              <a:buNone/>
            </a:pPr>
            <a:r>
              <a:rPr lang="ru-RU" dirty="0" smtClean="0"/>
              <a:t>Основной закон государства, имеющий высшую юридическую силу.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96752"/>
            <a:ext cx="46805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КОНСТИТУЦИЯ - это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20454349">
            <a:off x="1574718" y="2063656"/>
            <a:ext cx="576064" cy="1908126"/>
          </a:xfrm>
          <a:prstGeom prst="curvedRightArrow">
            <a:avLst>
              <a:gd name="adj1" fmla="val 57826"/>
              <a:gd name="adj2" fmla="val 94742"/>
              <a:gd name="adj3" fmla="val 684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453136"/>
            <a:ext cx="6429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Конституция  РСФСР  1918,  провозгласила  государство  диктатуры  пролетариата,  республику  Советов.</a:t>
            </a:r>
          </a:p>
          <a:p>
            <a:r>
              <a:rPr lang="ru-RU" dirty="0"/>
              <a:t>Конституция  РСФСР  1925 - первая  Конституция учредителя  и  члена  Союза  ССР.</a:t>
            </a:r>
          </a:p>
          <a:p>
            <a:r>
              <a:rPr lang="ru-RU" dirty="0"/>
              <a:t>Конституция  РСФСР  1937,  объявившая  Россию  социалистическим  государством  рабочих  и  крестьян,  политическую  основу,  которой  составили  Советы  депутатов  трудящихся.</a:t>
            </a:r>
          </a:p>
          <a:p>
            <a:r>
              <a:rPr lang="ru-RU" dirty="0"/>
              <a:t>Конституция  РСФСР  1978,  провозгласившая  построение  «общенародного  государства»  и  «развитого  социализма».</a:t>
            </a:r>
          </a:p>
          <a:p>
            <a:r>
              <a:rPr lang="ru-RU" dirty="0"/>
              <a:t>Конституция  Российской  Федерации  1993,  провозгласившая  Россию  правовым  государством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528" y="37087"/>
            <a:ext cx="2016224" cy="2824249"/>
            <a:chOff x="158" y="466"/>
            <a:chExt cx="1052" cy="969"/>
          </a:xfrm>
        </p:grpSpPr>
        <p:pic>
          <p:nvPicPr>
            <p:cNvPr id="5" name="Picture 4" descr="j021568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466"/>
              <a:ext cx="834" cy="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58" y="1185"/>
              <a:ext cx="10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Times New Roman" pitchFamily="18" charset="0"/>
                </a:rPr>
                <a:t>конституция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347864" y="4354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конституционного права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1632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232684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РФ от 12.12.1993 г. Основные положения.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5328592" cy="395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Конституция РФ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411760" y="3077200"/>
            <a:ext cx="25202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Раздел </a:t>
            </a:r>
            <a:r>
              <a:rPr lang="en-US" sz="4000" dirty="0" smtClean="0"/>
              <a:t>I</a:t>
            </a:r>
            <a:endParaRPr lang="ru-RU" sz="4000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366108" y="1972948"/>
            <a:ext cx="25202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Преамбула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156176" y="3076196"/>
            <a:ext cx="25202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dirty="0" smtClean="0"/>
              <a:t>Раздел </a:t>
            </a:r>
            <a:r>
              <a:rPr lang="en-US" sz="4000" dirty="0" smtClean="0">
                <a:solidFill>
                  <a:prstClr val="black"/>
                </a:solidFill>
              </a:rPr>
              <a:t>II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>
            <a:off x="5626248" y="1468892"/>
            <a:ext cx="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47678" y="1485359"/>
            <a:ext cx="529548" cy="1591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020272" y="1468892"/>
            <a:ext cx="504056" cy="1591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Преамбула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Мы многонациональный народ России, соединенный общей судьбой на своей земле…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317604" cy="27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18939" cy="65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ining-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000002</Template>
  <TotalTime>208</TotalTime>
  <Words>389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training-01</vt:lpstr>
      <vt:lpstr>Конференция  "Конституция Российской Федерации как правовая основа развития общества и государства" </vt:lpstr>
      <vt:lpstr>Цель конференции: </vt:lpstr>
      <vt:lpstr>Основные вопросы :</vt:lpstr>
      <vt:lpstr>Что такое конституция?</vt:lpstr>
      <vt:lpstr>Презентация PowerPoint</vt:lpstr>
      <vt:lpstr>Конституция РФ от 12.12.1993 г. Основные положения. </vt:lpstr>
      <vt:lpstr>Конституция РФ </vt:lpstr>
      <vt:lpstr>Преамбула </vt:lpstr>
      <vt:lpstr>Презентация PowerPoint</vt:lpstr>
      <vt:lpstr>Россия – есть демократическое, федеративное правовое государство с республиканской формой правления. </vt:lpstr>
      <vt:lpstr>Презентация PowerPoint</vt:lpstr>
      <vt:lpstr>Федеративное устройство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конституционного права РФ.</dc:title>
  <dc:creator>USER</dc:creator>
  <cp:lastModifiedBy>USER</cp:lastModifiedBy>
  <cp:revision>31</cp:revision>
  <dcterms:modified xsi:type="dcterms:W3CDTF">2015-12-14T13:44:10Z</dcterms:modified>
</cp:coreProperties>
</file>